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80" r:id="rId2"/>
    <p:sldId id="323" r:id="rId3"/>
    <p:sldId id="318" r:id="rId4"/>
    <p:sldId id="315" r:id="rId5"/>
    <p:sldId id="316" r:id="rId6"/>
    <p:sldId id="317" r:id="rId7"/>
    <p:sldId id="325" r:id="rId8"/>
    <p:sldId id="324" r:id="rId9"/>
    <p:sldId id="326" r:id="rId10"/>
    <p:sldId id="328" r:id="rId11"/>
    <p:sldId id="321" r:id="rId12"/>
    <p:sldId id="334" r:id="rId13"/>
    <p:sldId id="332" r:id="rId14"/>
    <p:sldId id="333" r:id="rId15"/>
    <p:sldId id="327" r:id="rId16"/>
    <p:sldId id="329" r:id="rId17"/>
    <p:sldId id="330" r:id="rId18"/>
    <p:sldId id="331" r:id="rId19"/>
    <p:sldId id="322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Monotype Corsiva" pitchFamily="66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Monotype Corsiva" pitchFamily="66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Monotype Corsiva" pitchFamily="66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Monotype Corsiva" pitchFamily="66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Monotype Corsiva" pitchFamily="66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Monotype Corsiva" pitchFamily="66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Monotype Corsiva" pitchFamily="66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Monotype Corsiva" pitchFamily="66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Monotype Corsiva" pitchFamily="66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00FF00"/>
    <a:srgbClr val="006600"/>
    <a:srgbClr val="0000FF"/>
    <a:srgbClr val="FF9900"/>
    <a:srgbClr val="008000"/>
    <a:srgbClr val="FF0000"/>
    <a:srgbClr val="FFFFDD"/>
    <a:srgbClr val="F6F5F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83" autoAdjust="0"/>
    <p:restoredTop sz="94660"/>
  </p:normalViewPr>
  <p:slideViewPr>
    <p:cSldViewPr>
      <p:cViewPr varScale="1">
        <p:scale>
          <a:sx n="70" d="100"/>
          <a:sy n="70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F3A161E-0C8F-4477-9BA5-25B9365A4FAA}" type="datetimeFigureOut">
              <a:rPr lang="ru-RU"/>
              <a:pPr>
                <a:defRPr/>
              </a:pPr>
              <a:t>26.09.2016</a:t>
            </a:fld>
            <a:endParaRPr lang="ru-RU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9C9AB161-19E7-464E-B0F1-AD93378CB7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132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ABE25-56DE-4D31-BB05-0FFFA1406C7F}" type="datetimeFigureOut">
              <a:rPr lang="ru-RU"/>
              <a:pPr>
                <a:defRPr/>
              </a:pPr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F8AE0-9BF1-4260-AC36-6C173ECF19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37B8D-56E5-41DE-A41A-ED16BA932563}" type="datetimeFigureOut">
              <a:rPr lang="ru-RU"/>
              <a:pPr>
                <a:defRPr/>
              </a:pPr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81800-226B-4BEC-AE66-06AE641725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A909A-02F0-467E-AA3C-D4671AC01640}" type="datetimeFigureOut">
              <a:rPr lang="ru-RU"/>
              <a:pPr>
                <a:defRPr/>
              </a:pPr>
              <a:t>26.09.2016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AB0C9-5C19-4301-A011-D0E72891DB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BAB8D-48D8-4C35-BBBB-97749C93F39B}" type="datetimeFigureOut">
              <a:rPr lang="ru-RU"/>
              <a:pPr>
                <a:defRPr/>
              </a:pPr>
              <a:t>26.09.2016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71823-ABFF-46EB-87C2-54C133BD63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DFE67-23E8-46D9-A960-287DD911956D}" type="datetimeFigureOut">
              <a:rPr lang="ru-RU"/>
              <a:pPr>
                <a:defRPr/>
              </a:pPr>
              <a:t>26.09.2016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B35BB-472E-4C7D-9242-00AD33254F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5BE27A-878D-419D-9F55-B941351ECF9E}" type="datetimeFigureOut">
              <a:rPr lang="ru-RU"/>
              <a:pPr>
                <a:defRPr/>
              </a:pPr>
              <a:t>26.09.2016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0E3BF-B09B-40FE-BD79-4D76D8B25A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ADA43-8DDE-45FF-B821-5AFF36A219F1}" type="datetimeFigureOut">
              <a:rPr lang="ru-RU"/>
              <a:pPr>
                <a:defRPr/>
              </a:pPr>
              <a:t>26.09.2016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21EF99-182C-4AFE-BABF-77910FB3E6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F1524-B8B1-4993-BA63-18FE5D7633BF}" type="datetimeFigureOut">
              <a:rPr lang="ru-RU"/>
              <a:pPr>
                <a:defRPr/>
              </a:pPr>
              <a:t>26.09.2016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E772F-9B73-4F41-989C-CA95E5A7B6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DAC7C-5720-4038-987C-C5AF61159855}" type="datetimeFigureOut">
              <a:rPr lang="ru-RU"/>
              <a:pPr>
                <a:defRPr/>
              </a:pPr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218C4-5786-40D5-9C4F-1BB90A0B1F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B23D4-DE1B-4D10-90F6-C6A43CEBF039}" type="datetimeFigureOut">
              <a:rPr lang="ru-RU"/>
              <a:pPr>
                <a:defRPr/>
              </a:pPr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09656-AAE4-4E12-8960-0B13B45833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7B6194E-25CB-4945-B472-42ABF0D822B4}" type="datetimeFigureOut">
              <a:rPr lang="ru-RU"/>
              <a:pPr>
                <a:defRPr/>
              </a:pPr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B6C549E-6A0F-496C-8EAD-9AAE3EA97A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9" r:id="rId2"/>
    <p:sldLayoutId id="2147483668" r:id="rId3"/>
    <p:sldLayoutId id="2147483667" r:id="rId4"/>
    <p:sldLayoutId id="2147483666" r:id="rId5"/>
    <p:sldLayoutId id="2147483665" r:id="rId6"/>
    <p:sldLayoutId id="2147483664" r:id="rId7"/>
    <p:sldLayoutId id="2147483663" r:id="rId8"/>
    <p:sldLayoutId id="2147483662" r:id="rId9"/>
    <p:sldLayoutId id="2147483661" r:id="rId1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ln w="10541" cmpd="sng">
            <a:solidFill>
              <a:schemeClr val="accent1">
                <a:shade val="88000"/>
                <a:satMod val="110000"/>
              </a:schemeClr>
            </a:solidFill>
            <a:prstDash val="solid"/>
          </a:ln>
          <a:gradFill>
            <a:gsLst>
              <a:gs pos="0">
                <a:schemeClr val="accent1">
                  <a:tint val="40000"/>
                  <a:satMod val="250000"/>
                </a:schemeClr>
              </a:gs>
              <a:gs pos="9000">
                <a:schemeClr val="accent1">
                  <a:tint val="52000"/>
                  <a:satMod val="300000"/>
                </a:schemeClr>
              </a:gs>
              <a:gs pos="50000">
                <a:schemeClr val="accent1">
                  <a:shade val="20000"/>
                  <a:satMod val="300000"/>
                </a:schemeClr>
              </a:gs>
              <a:gs pos="79000">
                <a:schemeClr val="accent1">
                  <a:tint val="52000"/>
                  <a:satMod val="300000"/>
                </a:schemeClr>
              </a:gs>
              <a:gs pos="100000">
                <a:schemeClr val="accent1">
                  <a:tint val="40000"/>
                  <a:satMod val="250000"/>
                </a:schemeClr>
              </a:gs>
            </a:gsLst>
            <a:lin ang="5400000"/>
          </a:gra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MS UI Gothic" pitchFamily="34" charset="-128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MS UI Gothic" pitchFamily="34" charset="-128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MS UI Gothic" pitchFamily="34" charset="-128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MS UI Gothic" pitchFamily="34" charset="-128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MS UI Gothic" pitchFamily="34" charset="-128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Рисунок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48488" y="260350"/>
            <a:ext cx="1978025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4357686" y="4509120"/>
            <a:ext cx="453707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 dirty="0" smtClean="0"/>
              <a:t>Волобуева Елена Викторовна</a:t>
            </a:r>
            <a:endParaRPr lang="ru-RU" b="1" i="1" dirty="0"/>
          </a:p>
          <a:p>
            <a:pPr algn="ctr"/>
            <a:r>
              <a:rPr lang="ru-RU" b="1" i="1" dirty="0"/>
              <a:t>учитель математики</a:t>
            </a:r>
          </a:p>
          <a:p>
            <a:pPr algn="ctr"/>
            <a:r>
              <a:rPr lang="ru-RU" b="1" i="1" dirty="0" smtClean="0"/>
              <a:t>МАОУ « Андреевская  СОШ» </a:t>
            </a:r>
          </a:p>
          <a:p>
            <a:pPr algn="ctr"/>
            <a:r>
              <a:rPr lang="ru-RU" b="1" i="1" dirty="0" smtClean="0"/>
              <a:t>с. Андреевка</a:t>
            </a:r>
          </a:p>
          <a:p>
            <a:pPr algn="ctr"/>
            <a:r>
              <a:rPr lang="ru-RU" b="1" i="1" dirty="0" smtClean="0"/>
              <a:t>Курманаевского района</a:t>
            </a:r>
            <a:endParaRPr lang="ru-RU" b="1" dirty="0"/>
          </a:p>
        </p:txBody>
      </p:sp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250825" y="188913"/>
            <a:ext cx="8209607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</a:rPr>
              <a:t>Геометрия 10 класс </a:t>
            </a:r>
          </a:p>
          <a:p>
            <a:pPr algn="ctr">
              <a:spcBef>
                <a:spcPts val="0"/>
              </a:spcBef>
            </a:pPr>
            <a:r>
              <a:rPr lang="ru-RU" sz="5400" b="1" i="1" dirty="0" smtClean="0">
                <a:solidFill>
                  <a:srgbClr val="000000"/>
                </a:solidFill>
                <a:latin typeface="Times New Roman" pitchFamily="18" charset="0"/>
              </a:rPr>
              <a:t>Решение задач </a:t>
            </a:r>
          </a:p>
          <a:p>
            <a:pPr algn="ctr">
              <a:spcBef>
                <a:spcPts val="0"/>
              </a:spcBef>
            </a:pPr>
            <a:r>
              <a:rPr lang="ru-RU" sz="5400" b="1" i="1" dirty="0" smtClean="0">
                <a:solidFill>
                  <a:srgbClr val="000000"/>
                </a:solidFill>
                <a:latin typeface="Times New Roman" pitchFamily="18" charset="0"/>
              </a:rPr>
              <a:t>по теме:            </a:t>
            </a:r>
          </a:p>
          <a:p>
            <a:pPr algn="ctr">
              <a:spcBef>
                <a:spcPts val="0"/>
              </a:spcBef>
            </a:pPr>
            <a:r>
              <a:rPr lang="ru-RU" sz="5400" b="1" i="1" dirty="0" smtClean="0">
                <a:solidFill>
                  <a:srgbClr val="000000"/>
                </a:solidFill>
                <a:latin typeface="Times New Roman" pitchFamily="18" charset="0"/>
              </a:rPr>
              <a:t>«Свойства параллельных  плоскостей»</a:t>
            </a:r>
            <a:r>
              <a:rPr lang="ru-RU" sz="6000" b="1" i="1" dirty="0" smtClean="0">
                <a:latin typeface="Times New Roman" pitchFamily="18" charset="0"/>
              </a:rPr>
              <a:t> </a:t>
            </a:r>
            <a:endParaRPr lang="ru-RU" sz="6000" b="1" i="1" dirty="0">
              <a:latin typeface="Times New Roman" pitchFamily="18" charset="0"/>
            </a:endParaRPr>
          </a:p>
        </p:txBody>
      </p:sp>
      <p:pic>
        <p:nvPicPr>
          <p:cNvPr id="18439" name="Picture 7" descr="COBJ0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509120"/>
            <a:ext cx="98742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982176"/>
            <a:ext cx="64087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3200" b="1" i="1" dirty="0">
                <a:solidFill>
                  <a:srgbClr val="002060"/>
                </a:solidFill>
                <a:latin typeface="Times New Roman"/>
                <a:ea typeface="Times New Roman"/>
              </a:rPr>
              <a:t>«Если вы хотите научиться плавать, то смело входите в воду, а если хотите научиться решать задачи, то решайте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их.» </a:t>
            </a:r>
          </a:p>
          <a:p>
            <a:pPr algn="r">
              <a:spcAft>
                <a:spcPts val="0"/>
              </a:spcAft>
            </a:pPr>
            <a:r>
              <a:rPr lang="ru-RU" sz="3200" b="1" dirty="0" err="1">
                <a:solidFill>
                  <a:srgbClr val="002060"/>
                </a:solidFill>
                <a:latin typeface="Times New Roman"/>
                <a:ea typeface="Times New Roman"/>
              </a:rPr>
              <a:t>Д.Пойа</a:t>
            </a:r>
            <a:endParaRPr lang="ru-RU" sz="3200" b="1" dirty="0">
              <a:solidFill>
                <a:srgbClr val="002060"/>
              </a:solidFill>
              <a:effectLst/>
              <a:latin typeface="Times New Roman"/>
              <a:ea typeface="Times New Roman"/>
            </a:endParaRPr>
          </a:p>
        </p:txBody>
      </p:sp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509120"/>
            <a:ext cx="197485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2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427984" y="3536721"/>
            <a:ext cx="1028799" cy="1650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848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870600"/>
            <a:ext cx="87129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Цели урока:</a:t>
            </a:r>
          </a:p>
          <a:p>
            <a:pPr marL="571500" lvl="0" indent="-298450">
              <a:buFont typeface="Arial" panose="020B0604020202020204" pitchFamily="34" charset="0"/>
              <a:buChar char="•"/>
            </a:pPr>
            <a:r>
              <a:rPr lang="ru-RU" sz="3600" dirty="0"/>
              <a:t>повторить определение и признак параллельности плоскостей в пространстве, </a:t>
            </a:r>
          </a:p>
          <a:p>
            <a:pPr marL="571500" indent="-298450">
              <a:buFont typeface="Arial" panose="020B0604020202020204" pitchFamily="34" charset="0"/>
              <a:buChar char="•"/>
            </a:pPr>
            <a:r>
              <a:rPr lang="ru-RU" sz="3600" dirty="0"/>
              <a:t>п</a:t>
            </a:r>
            <a:r>
              <a:rPr lang="ru-RU" sz="3600" dirty="0" smtClean="0"/>
              <a:t>овторить свойства </a:t>
            </a:r>
            <a:r>
              <a:rPr lang="ru-RU" sz="3600" dirty="0"/>
              <a:t>параллельных плоскостей; </a:t>
            </a:r>
          </a:p>
          <a:p>
            <a:pPr marL="571500" indent="-298450">
              <a:buFont typeface="Arial" panose="020B0604020202020204" pitchFamily="34" charset="0"/>
              <a:buChar char="•"/>
            </a:pPr>
            <a:r>
              <a:rPr lang="ru-RU" sz="3600" dirty="0"/>
              <a:t>отработать навыки решения задач по теме «Свойства параллельных плоскостей». </a:t>
            </a:r>
            <a:endParaRPr lang="ru-RU" sz="3600" dirty="0">
              <a:latin typeface="Times New Roman" panose="02020603050405020304" pitchFamily="18" charset="0"/>
            </a:endParaRPr>
          </a:p>
        </p:txBody>
      </p:sp>
      <p:pic>
        <p:nvPicPr>
          <p:cNvPr id="2191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96336" y="1412776"/>
            <a:ext cx="1065328" cy="1709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404664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Урок решения задач по теме:            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r>
              <a:rPr lang="ru-RU" sz="3600" b="1" dirty="0">
                <a:latin typeface="Times New Roman" panose="02020603050405020304" pitchFamily="18" charset="0"/>
              </a:rPr>
              <a:t>«Свойства параллельных  плоскостей» </a:t>
            </a:r>
          </a:p>
        </p:txBody>
      </p:sp>
    </p:spTree>
    <p:extLst>
      <p:ext uri="{BB962C8B-B14F-4D97-AF65-F5344CB8AC3E}">
        <p14:creationId xmlns:p14="http://schemas.microsoft.com/office/powerpoint/2010/main" val="218024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60"/>
          <p:cNvSpPr txBox="1">
            <a:spLocks noChangeArrowheads="1"/>
          </p:cNvSpPr>
          <p:nvPr/>
        </p:nvSpPr>
        <p:spPr bwMode="auto">
          <a:xfrm>
            <a:off x="0" y="260648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cap="all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Устная </a:t>
            </a:r>
            <a:r>
              <a:rPr lang="ru-RU" sz="4000" b="1" cap="all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работа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3528" y="1268760"/>
            <a:ext cx="8424936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algn="ctr">
              <a:lnSpc>
                <a:spcPct val="115000"/>
              </a:lnSpc>
              <a:spcAft>
                <a:spcPts val="0"/>
              </a:spcAft>
            </a:pPr>
            <a:r>
              <a:rPr lang="ru-RU" sz="2800" b="1" i="1" dirty="0">
                <a:latin typeface="Times New Roman"/>
                <a:ea typeface="Calibri"/>
                <a:cs typeface="Times New Roman"/>
              </a:rPr>
              <a:t>Продолжи </a:t>
            </a:r>
            <a:r>
              <a:rPr lang="ru-RU" sz="2800" b="1" i="1" dirty="0" smtClean="0">
                <a:latin typeface="Times New Roman"/>
                <a:ea typeface="Calibri"/>
                <a:cs typeface="Times New Roman"/>
              </a:rPr>
              <a:t>формулировки</a:t>
            </a:r>
          </a:p>
          <a:p>
            <a:pPr marL="685800" algn="just">
              <a:lnSpc>
                <a:spcPct val="115000"/>
              </a:lnSpc>
              <a:spcAft>
                <a:spcPts val="0"/>
              </a:spcAft>
            </a:pP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742950" lvl="1" indent="-285750" algn="just">
              <a:lnSpc>
                <a:spcPct val="115000"/>
              </a:lnSpc>
              <a:spcAft>
                <a:spcPts val="0"/>
              </a:spcAft>
              <a:tabLst>
                <a:tab pos="914400" algn="l"/>
              </a:tabLst>
            </a:pPr>
            <a:r>
              <a:rPr lang="ru-RU" sz="2800" dirty="0" smtClean="0">
                <a:latin typeface="Times New Roman"/>
                <a:ea typeface="Calibri"/>
                <a:cs typeface="Times New Roman"/>
              </a:rPr>
              <a:t>1. Две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плоскости называются параллельными, если …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742950" lvl="1" indent="-285750" algn="just">
              <a:lnSpc>
                <a:spcPct val="115000"/>
              </a:lnSpc>
              <a:spcAft>
                <a:spcPts val="0"/>
              </a:spcAft>
              <a:tabLst>
                <a:tab pos="914400" algn="l"/>
              </a:tabLst>
            </a:pPr>
            <a:r>
              <a:rPr lang="ru-RU" sz="2800" dirty="0" smtClean="0">
                <a:latin typeface="Times New Roman"/>
                <a:ea typeface="Calibri"/>
                <a:cs typeface="Times New Roman"/>
              </a:rPr>
              <a:t>2. Если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две пересекающиеся прямые одной плоскости соответственно параллельны…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742950" lvl="1" indent="-285750" algn="just">
              <a:lnSpc>
                <a:spcPct val="115000"/>
              </a:lnSpc>
              <a:spcAft>
                <a:spcPts val="0"/>
              </a:spcAft>
              <a:tabLst>
                <a:tab pos="914400" algn="l"/>
              </a:tabLst>
            </a:pPr>
            <a:r>
              <a:rPr lang="ru-RU" sz="2800" dirty="0" smtClean="0">
                <a:latin typeface="Times New Roman"/>
                <a:ea typeface="Calibri"/>
                <a:cs typeface="Times New Roman"/>
              </a:rPr>
              <a:t>3. Если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две параллельные плоскости пересечены третьей, то линии их пересечения …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742950" lvl="1" indent="-285750" algn="just">
              <a:lnSpc>
                <a:spcPct val="115000"/>
              </a:lnSpc>
              <a:spcAft>
                <a:spcPts val="0"/>
              </a:spcAft>
              <a:tabLst>
                <a:tab pos="914400" algn="l"/>
              </a:tabLst>
            </a:pPr>
            <a:r>
              <a:rPr lang="ru-RU" sz="2800" dirty="0" smtClean="0">
                <a:latin typeface="Times New Roman"/>
                <a:ea typeface="Calibri"/>
                <a:cs typeface="Times New Roman"/>
              </a:rPr>
              <a:t>4. Отрезки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параллельных прямых, заключенные между параллельными плоскостями …</a:t>
            </a:r>
            <a:endParaRPr lang="ru-RU" sz="28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0970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0"/>
          <p:cNvSpPr txBox="1">
            <a:spLocks noChangeArrowheads="1"/>
          </p:cNvSpPr>
          <p:nvPr/>
        </p:nvSpPr>
        <p:spPr bwMode="auto">
          <a:xfrm>
            <a:off x="2771800" y="260648"/>
            <a:ext cx="39781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ru-RU" sz="4000" b="1" cap="all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</a:rPr>
              <a:t>Устная работа</a:t>
            </a:r>
          </a:p>
        </p:txBody>
      </p:sp>
      <p:pic>
        <p:nvPicPr>
          <p:cNvPr id="14336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6" b="62400"/>
          <a:stretch/>
        </p:blipFill>
        <p:spPr bwMode="auto">
          <a:xfrm>
            <a:off x="395536" y="1494619"/>
            <a:ext cx="8497307" cy="4034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486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0"/>
          <p:cNvSpPr txBox="1">
            <a:spLocks noChangeArrowheads="1"/>
          </p:cNvSpPr>
          <p:nvPr/>
        </p:nvSpPr>
        <p:spPr bwMode="auto">
          <a:xfrm>
            <a:off x="0" y="260648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ru-RU" sz="4000" b="1" cap="all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</a:rPr>
              <a:t>Устная работа</a:t>
            </a:r>
          </a:p>
        </p:txBody>
      </p:sp>
      <p:pic>
        <p:nvPicPr>
          <p:cNvPr id="14438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1" t="37305" b="5975"/>
          <a:stretch/>
        </p:blipFill>
        <p:spPr bwMode="auto">
          <a:xfrm>
            <a:off x="395535" y="836712"/>
            <a:ext cx="8337903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022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0"/>
          <p:cNvSpPr txBox="1">
            <a:spLocks noChangeArrowheads="1"/>
          </p:cNvSpPr>
          <p:nvPr/>
        </p:nvSpPr>
        <p:spPr bwMode="auto">
          <a:xfrm>
            <a:off x="0" y="260648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ru-RU" sz="4000" b="1" cap="all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</a:rPr>
              <a:t> Тест</a:t>
            </a:r>
            <a:endParaRPr lang="ru-RU" sz="4000" b="1" cap="all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968534"/>
            <a:ext cx="8280920" cy="5715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1590">
              <a:lnSpc>
                <a:spcPct val="115000"/>
              </a:lnSpc>
              <a:spcAft>
                <a:spcPts val="0"/>
              </a:spcAft>
            </a:pPr>
            <a:r>
              <a:rPr lang="ru-RU" sz="18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1.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Плоскость α  параллельна прямой </a:t>
            </a:r>
            <a:r>
              <a:rPr lang="ru-RU" sz="1800" i="1" dirty="0">
                <a:latin typeface="Times New Roman"/>
                <a:ea typeface="Calibri"/>
                <a:cs typeface="Times New Roman"/>
              </a:rPr>
              <a:t>в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, а прямая </a:t>
            </a:r>
            <a:r>
              <a:rPr lang="ru-RU" sz="1800" i="1" dirty="0">
                <a:latin typeface="Times New Roman"/>
                <a:ea typeface="Calibri"/>
                <a:cs typeface="Times New Roman"/>
              </a:rPr>
              <a:t>в 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параллельна плоскости </a:t>
            </a:r>
            <a:r>
              <a:rPr lang="ru-RU" sz="1800" dirty="0">
                <a:latin typeface="Times New Roman"/>
                <a:ea typeface="Calibri"/>
                <a:cs typeface="Times New Roman"/>
                <a:sym typeface="Symbol"/>
              </a:rPr>
              <a:t>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. Взаимное расположение плоскостей α и </a:t>
            </a:r>
            <a:r>
              <a:rPr lang="ru-RU" sz="1800" dirty="0">
                <a:latin typeface="Times New Roman"/>
                <a:ea typeface="Calibri"/>
                <a:cs typeface="Times New Roman"/>
                <a:sym typeface="Symbol"/>
              </a:rPr>
              <a:t>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а) параллельны  </a:t>
            </a:r>
            <a:endParaRPr lang="ru-RU" sz="1800" dirty="0" smtClean="0">
              <a:latin typeface="Times New Roman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dirty="0" smtClean="0">
                <a:latin typeface="Times New Roman"/>
                <a:ea typeface="Calibri"/>
                <a:cs typeface="Times New Roman"/>
              </a:rPr>
              <a:t>б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) пересекаются  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в) совпадают </a:t>
            </a:r>
            <a:endParaRPr lang="ru-RU" sz="1800" dirty="0" smtClean="0">
              <a:latin typeface="Times New Roman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2</a:t>
            </a:r>
            <a:r>
              <a:rPr lang="ru-RU" sz="18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.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Плоскость </a:t>
            </a:r>
            <a:r>
              <a:rPr lang="ru-RU" sz="1800" dirty="0">
                <a:latin typeface="Times New Roman"/>
                <a:ea typeface="Times New Roman"/>
                <a:cs typeface="Times New Roman"/>
                <a:sym typeface="Symbol"/>
              </a:rPr>
              <a:t></a:t>
            </a:r>
            <a:r>
              <a:rPr lang="ru-RU" sz="1800" dirty="0">
                <a:latin typeface="Times New Roman"/>
                <a:ea typeface="Times New Roman"/>
                <a:cs typeface="Times New Roman"/>
              </a:rPr>
              <a:t> пересекает плоскости α и </a:t>
            </a:r>
            <a:r>
              <a:rPr lang="kk-KZ" sz="1800" dirty="0">
                <a:latin typeface="Times New Roman"/>
                <a:ea typeface="Times New Roman"/>
                <a:cs typeface="Times New Roman"/>
              </a:rPr>
              <a:t>β по параллельным прямым</a:t>
            </a:r>
            <a:r>
              <a:rPr lang="kk-KZ" sz="1800" i="1" dirty="0">
                <a:latin typeface="Times New Roman"/>
                <a:ea typeface="Calibri"/>
                <a:cs typeface="Times New Roman"/>
              </a:rPr>
              <a:t> а </a:t>
            </a:r>
            <a:r>
              <a:rPr lang="kk-KZ" sz="1800" dirty="0">
                <a:latin typeface="Times New Roman"/>
                <a:ea typeface="Calibri"/>
                <a:cs typeface="Times New Roman"/>
              </a:rPr>
              <a:t>и </a:t>
            </a:r>
            <a:r>
              <a:rPr lang="kk-KZ" sz="18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800" i="1" dirty="0">
                <a:latin typeface="Times New Roman"/>
                <a:ea typeface="Times New Roman"/>
                <a:cs typeface="Times New Roman"/>
              </a:rPr>
              <a:t>в</a:t>
            </a:r>
            <a:r>
              <a:rPr lang="kk-KZ" sz="1800" dirty="0"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sz="1800" dirty="0">
                <a:latin typeface="Times New Roman"/>
                <a:ea typeface="Times New Roman"/>
                <a:cs typeface="Times New Roman"/>
              </a:rPr>
              <a:t>Взаимное расположение плоскостей α и </a:t>
            </a:r>
            <a:r>
              <a:rPr lang="kk-KZ" sz="1800" dirty="0">
                <a:latin typeface="Times New Roman"/>
                <a:ea typeface="Times New Roman"/>
                <a:cs typeface="Times New Roman"/>
              </a:rPr>
              <a:t>β.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а) параллельны  </a:t>
            </a:r>
            <a:endParaRPr lang="ru-RU" sz="1800" dirty="0" smtClean="0">
              <a:latin typeface="Times New Roman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dirty="0" smtClean="0">
                <a:latin typeface="Times New Roman"/>
                <a:ea typeface="Calibri"/>
                <a:cs typeface="Times New Roman"/>
              </a:rPr>
              <a:t>б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) пересекаются  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в) совпадают 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3.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Каждая из плоскостей </a:t>
            </a:r>
            <a:r>
              <a:rPr lang="ru-RU" sz="1800" dirty="0">
                <a:latin typeface="Times New Roman"/>
                <a:ea typeface="Times New Roman"/>
                <a:cs typeface="Times New Roman"/>
              </a:rPr>
              <a:t>α и </a:t>
            </a:r>
            <a:r>
              <a:rPr lang="kk-KZ" sz="1800" dirty="0">
                <a:latin typeface="Times New Roman"/>
                <a:ea typeface="Times New Roman"/>
                <a:cs typeface="Times New Roman"/>
              </a:rPr>
              <a:t>β</a:t>
            </a:r>
            <a:r>
              <a:rPr lang="kk-KZ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параллельна плоскости </a:t>
            </a:r>
            <a:r>
              <a:rPr lang="ru-RU" sz="1800" dirty="0">
                <a:latin typeface="Times New Roman"/>
                <a:ea typeface="Calibri"/>
                <a:cs typeface="Times New Roman"/>
                <a:sym typeface="Symbol"/>
              </a:rPr>
              <a:t>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. Взаимное расположение плоскостей α и </a:t>
            </a:r>
            <a:r>
              <a:rPr lang="kk-KZ" sz="1800" dirty="0">
                <a:latin typeface="Times New Roman"/>
                <a:ea typeface="Times New Roman"/>
                <a:cs typeface="Times New Roman"/>
              </a:rPr>
              <a:t>β.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а) параллельны  </a:t>
            </a:r>
            <a:endParaRPr lang="ru-RU" sz="1800" dirty="0" smtClean="0">
              <a:latin typeface="Times New Roman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dirty="0" smtClean="0">
                <a:latin typeface="Times New Roman"/>
                <a:ea typeface="Calibri"/>
                <a:cs typeface="Times New Roman"/>
              </a:rPr>
              <a:t>б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) пересекаются  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в) </a:t>
            </a:r>
            <a:r>
              <a:rPr lang="ru-RU" sz="1800" dirty="0" smtClean="0">
                <a:latin typeface="Times New Roman"/>
                <a:ea typeface="Calibri"/>
                <a:cs typeface="Times New Roman"/>
              </a:rPr>
              <a:t>совпадают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4.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Каждая из плоскостей </a:t>
            </a:r>
            <a:r>
              <a:rPr lang="ru-RU" sz="1800" dirty="0">
                <a:latin typeface="Times New Roman"/>
                <a:ea typeface="Times New Roman"/>
                <a:cs typeface="Times New Roman"/>
              </a:rPr>
              <a:t>α и </a:t>
            </a:r>
            <a:r>
              <a:rPr lang="kk-KZ" sz="1800" dirty="0">
                <a:latin typeface="Times New Roman"/>
                <a:ea typeface="Times New Roman"/>
                <a:cs typeface="Times New Roman"/>
              </a:rPr>
              <a:t>β</a:t>
            </a:r>
            <a:r>
              <a:rPr lang="kk-KZ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параллельна прямой</a:t>
            </a:r>
            <a:r>
              <a:rPr lang="ru-RU" sz="1800" i="1" dirty="0">
                <a:latin typeface="Times New Roman"/>
                <a:ea typeface="Calibri"/>
                <a:cs typeface="Times New Roman"/>
              </a:rPr>
              <a:t> а.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Взаимное расположение плоскостей α и </a:t>
            </a:r>
            <a:r>
              <a:rPr lang="kk-KZ" sz="1800" dirty="0">
                <a:latin typeface="Times New Roman"/>
                <a:ea typeface="Times New Roman"/>
                <a:cs typeface="Times New Roman"/>
              </a:rPr>
              <a:t>β.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а) параллельны  </a:t>
            </a:r>
            <a:endParaRPr lang="ru-RU" sz="1800" dirty="0" smtClean="0">
              <a:latin typeface="Times New Roman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dirty="0" smtClean="0">
                <a:latin typeface="Times New Roman"/>
                <a:ea typeface="Calibri"/>
                <a:cs typeface="Times New Roman"/>
              </a:rPr>
              <a:t>б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) пересекаются  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в) </a:t>
            </a:r>
            <a:r>
              <a:rPr lang="ru-RU" sz="1800" dirty="0" smtClean="0">
                <a:latin typeface="Times New Roman"/>
                <a:ea typeface="Calibri"/>
                <a:cs typeface="Times New Roman"/>
              </a:rPr>
              <a:t>совпадают</a:t>
            </a:r>
            <a:endParaRPr lang="ru-RU" sz="18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4091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0"/>
          <p:cNvSpPr txBox="1">
            <a:spLocks noChangeArrowheads="1"/>
          </p:cNvSpPr>
          <p:nvPr/>
        </p:nvSpPr>
        <p:spPr bwMode="auto">
          <a:xfrm>
            <a:off x="0" y="260648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ru-RU" sz="4000" b="1" cap="all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</a:rPr>
              <a:t>Проверь Тест</a:t>
            </a:r>
            <a:endParaRPr lang="ru-RU" sz="4000" b="1" cap="all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968534"/>
            <a:ext cx="8280920" cy="5715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1590">
              <a:lnSpc>
                <a:spcPct val="115000"/>
              </a:lnSpc>
              <a:spcAft>
                <a:spcPts val="0"/>
              </a:spcAft>
            </a:pPr>
            <a:r>
              <a:rPr lang="ru-RU" sz="18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1.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Плоскость α  параллельна прямой </a:t>
            </a:r>
            <a:r>
              <a:rPr lang="ru-RU" sz="1800" i="1" dirty="0">
                <a:latin typeface="Times New Roman"/>
                <a:ea typeface="Calibri"/>
                <a:cs typeface="Times New Roman"/>
              </a:rPr>
              <a:t>в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, а прямая </a:t>
            </a:r>
            <a:r>
              <a:rPr lang="ru-RU" sz="1800" i="1" dirty="0">
                <a:latin typeface="Times New Roman"/>
                <a:ea typeface="Calibri"/>
                <a:cs typeface="Times New Roman"/>
              </a:rPr>
              <a:t>в 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параллельна плоскости </a:t>
            </a:r>
            <a:r>
              <a:rPr lang="ru-RU" sz="1800" dirty="0">
                <a:latin typeface="Times New Roman"/>
                <a:ea typeface="Calibri"/>
                <a:cs typeface="Times New Roman"/>
                <a:sym typeface="Symbol"/>
              </a:rPr>
              <a:t>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. Взаимное расположение плоскостей α и </a:t>
            </a:r>
            <a:r>
              <a:rPr lang="ru-RU" sz="1800" dirty="0">
                <a:latin typeface="Times New Roman"/>
                <a:ea typeface="Calibri"/>
                <a:cs typeface="Times New Roman"/>
                <a:sym typeface="Symbol"/>
              </a:rPr>
              <a:t>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а) параллельны  </a:t>
            </a:r>
            <a:r>
              <a:rPr lang="ru-RU" sz="18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+</a:t>
            </a:r>
            <a:endParaRPr lang="ru-RU" sz="1800" b="1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б) пересекаются  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в) совпадают </a:t>
            </a:r>
            <a:r>
              <a:rPr lang="ru-RU" sz="18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+</a:t>
            </a:r>
            <a:endParaRPr lang="ru-RU" sz="1800" b="1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2.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Плоскость </a:t>
            </a:r>
            <a:r>
              <a:rPr lang="ru-RU" sz="1800" dirty="0">
                <a:latin typeface="Times New Roman"/>
                <a:ea typeface="Times New Roman"/>
                <a:cs typeface="Times New Roman"/>
                <a:sym typeface="Symbol"/>
              </a:rPr>
              <a:t></a:t>
            </a:r>
            <a:r>
              <a:rPr lang="ru-RU" sz="1800" dirty="0">
                <a:latin typeface="Times New Roman"/>
                <a:ea typeface="Times New Roman"/>
                <a:cs typeface="Times New Roman"/>
              </a:rPr>
              <a:t> пересекает плоскости α и </a:t>
            </a:r>
            <a:r>
              <a:rPr lang="kk-KZ" sz="1800" dirty="0">
                <a:latin typeface="Times New Roman"/>
                <a:ea typeface="Times New Roman"/>
                <a:cs typeface="Times New Roman"/>
              </a:rPr>
              <a:t>β по параллельным прямым</a:t>
            </a:r>
            <a:r>
              <a:rPr lang="kk-KZ" sz="1800" i="1" dirty="0">
                <a:latin typeface="Times New Roman"/>
                <a:ea typeface="Calibri"/>
                <a:cs typeface="Times New Roman"/>
              </a:rPr>
              <a:t> а </a:t>
            </a:r>
            <a:r>
              <a:rPr lang="kk-KZ" sz="1800" dirty="0">
                <a:latin typeface="Times New Roman"/>
                <a:ea typeface="Calibri"/>
                <a:cs typeface="Times New Roman"/>
              </a:rPr>
              <a:t>и </a:t>
            </a:r>
            <a:r>
              <a:rPr lang="kk-KZ" sz="18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800" i="1" dirty="0">
                <a:latin typeface="Times New Roman"/>
                <a:ea typeface="Times New Roman"/>
                <a:cs typeface="Times New Roman"/>
              </a:rPr>
              <a:t>в</a:t>
            </a:r>
            <a:r>
              <a:rPr lang="kk-KZ" sz="1800" dirty="0"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sz="1800" dirty="0">
                <a:latin typeface="Times New Roman"/>
                <a:ea typeface="Times New Roman"/>
                <a:cs typeface="Times New Roman"/>
              </a:rPr>
              <a:t>Взаимное расположение плоскостей α и </a:t>
            </a:r>
            <a:r>
              <a:rPr lang="kk-KZ" sz="1800" dirty="0">
                <a:latin typeface="Times New Roman"/>
                <a:ea typeface="Times New Roman"/>
                <a:cs typeface="Times New Roman"/>
              </a:rPr>
              <a:t>β.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а) параллельны  +</a:t>
            </a:r>
            <a:endParaRPr lang="ru-RU" sz="18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б) пересекаются  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в) совпадают 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3.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Каждая из плоскостей </a:t>
            </a:r>
            <a:r>
              <a:rPr lang="ru-RU" sz="1800" dirty="0">
                <a:latin typeface="Times New Roman"/>
                <a:ea typeface="Times New Roman"/>
                <a:cs typeface="Times New Roman"/>
              </a:rPr>
              <a:t>α и </a:t>
            </a:r>
            <a:r>
              <a:rPr lang="kk-KZ" sz="1800" dirty="0">
                <a:latin typeface="Times New Roman"/>
                <a:ea typeface="Times New Roman"/>
                <a:cs typeface="Times New Roman"/>
              </a:rPr>
              <a:t>β</a:t>
            </a:r>
            <a:r>
              <a:rPr lang="kk-KZ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параллельна плоскости </a:t>
            </a:r>
            <a:r>
              <a:rPr lang="ru-RU" sz="1800" dirty="0">
                <a:latin typeface="Times New Roman"/>
                <a:ea typeface="Calibri"/>
                <a:cs typeface="Times New Roman"/>
                <a:sym typeface="Symbol"/>
              </a:rPr>
              <a:t>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. Взаимное расположение плоскостей α и </a:t>
            </a:r>
            <a:r>
              <a:rPr lang="kk-KZ" sz="1800" dirty="0">
                <a:latin typeface="Times New Roman"/>
                <a:ea typeface="Times New Roman"/>
                <a:cs typeface="Times New Roman"/>
              </a:rPr>
              <a:t>β.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а) параллельны  +</a:t>
            </a:r>
            <a:endParaRPr lang="ru-RU" sz="18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б) пересекаются  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в) </a:t>
            </a:r>
            <a:r>
              <a:rPr lang="ru-RU" sz="1800" dirty="0" smtClean="0">
                <a:latin typeface="Times New Roman"/>
                <a:ea typeface="Calibri"/>
                <a:cs typeface="Times New Roman"/>
              </a:rPr>
              <a:t>совпадают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4.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Каждая из плоскостей </a:t>
            </a:r>
            <a:r>
              <a:rPr lang="ru-RU" sz="1800" dirty="0">
                <a:latin typeface="Times New Roman"/>
                <a:ea typeface="Times New Roman"/>
                <a:cs typeface="Times New Roman"/>
              </a:rPr>
              <a:t>α и </a:t>
            </a:r>
            <a:r>
              <a:rPr lang="kk-KZ" sz="1800" dirty="0">
                <a:latin typeface="Times New Roman"/>
                <a:ea typeface="Times New Roman"/>
                <a:cs typeface="Times New Roman"/>
              </a:rPr>
              <a:t>β</a:t>
            </a:r>
            <a:r>
              <a:rPr lang="kk-KZ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параллельна прямой</a:t>
            </a:r>
            <a:r>
              <a:rPr lang="ru-RU" sz="1800" i="1" dirty="0">
                <a:latin typeface="Times New Roman"/>
                <a:ea typeface="Calibri"/>
                <a:cs typeface="Times New Roman"/>
              </a:rPr>
              <a:t> а.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Взаимное расположение плоскостей α и </a:t>
            </a:r>
            <a:r>
              <a:rPr lang="kk-KZ" sz="1800" dirty="0">
                <a:latin typeface="Times New Roman"/>
                <a:ea typeface="Times New Roman"/>
                <a:cs typeface="Times New Roman"/>
              </a:rPr>
              <a:t>β.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а) параллельны  +</a:t>
            </a:r>
            <a:endParaRPr lang="ru-RU" sz="18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б) пересекаются  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indent="21590">
              <a:spcAft>
                <a:spcPts val="0"/>
              </a:spcAft>
            </a:pPr>
            <a:r>
              <a:rPr lang="ru-RU" sz="18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в) совпадают +</a:t>
            </a:r>
            <a:endParaRPr lang="ru-RU" sz="1800" dirty="0">
              <a:solidFill>
                <a:srgbClr val="FF00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7016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0"/>
          <p:cNvSpPr txBox="1">
            <a:spLocks noChangeArrowheads="1"/>
          </p:cNvSpPr>
          <p:nvPr/>
        </p:nvSpPr>
        <p:spPr bwMode="auto">
          <a:xfrm>
            <a:off x="0" y="260648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ru-RU" sz="4000" b="1" cap="all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</a:rPr>
              <a:t>Мозговой штурм</a:t>
            </a:r>
            <a:endParaRPr lang="ru-RU" sz="4000" b="1" cap="all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3829" y="1340768"/>
            <a:ext cx="8352928" cy="5255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Могут ли прямая и плоскость не иметь общих точек?</a:t>
            </a:r>
            <a:endParaRPr lang="ru-RU" sz="2200" dirty="0"/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Верно ли, что если две прямые не пересекаются, то они параллельны?</a:t>
            </a:r>
            <a:endParaRPr lang="ru-RU" sz="2200" dirty="0"/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Плоскости </a:t>
            </a:r>
            <a:r>
              <a:rPr lang="ru-RU" sz="2200" dirty="0">
                <a:latin typeface="Times New Roman"/>
                <a:ea typeface="Times New Roman"/>
                <a:cs typeface="Times New Roman"/>
                <a:sym typeface="Symbol"/>
              </a:rPr>
              <a:t></a:t>
            </a: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 и β параллельны, прямая </a:t>
            </a:r>
            <a:r>
              <a:rPr lang="en-US" sz="2200" dirty="0">
                <a:solidFill>
                  <a:srgbClr val="000000"/>
                </a:solidFill>
                <a:latin typeface="Times New Roman"/>
                <a:ea typeface="Times New Roman"/>
              </a:rPr>
              <a:t>m</a:t>
            </a: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 не лежит в плоскости </a:t>
            </a:r>
            <a:r>
              <a:rPr lang="ru-RU" sz="2200" dirty="0">
                <a:latin typeface="Times New Roman"/>
                <a:ea typeface="Times New Roman"/>
                <a:cs typeface="Times New Roman"/>
                <a:sym typeface="Symbol"/>
              </a:rPr>
              <a:t></a:t>
            </a: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. Верно ли, что прямая </a:t>
            </a:r>
            <a:r>
              <a:rPr lang="en-US" sz="2200" dirty="0">
                <a:solidFill>
                  <a:srgbClr val="000000"/>
                </a:solidFill>
                <a:latin typeface="Times New Roman"/>
                <a:ea typeface="Times New Roman"/>
              </a:rPr>
              <a:t>m </a:t>
            </a: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параллельна плоскости β?</a:t>
            </a:r>
            <a:endParaRPr lang="ru-RU" sz="2200" dirty="0"/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Верно ли, что если прямая а параллельна одной из двух параллельных плоскостей, с другой плоскостью прямая а имеет одну общую точку?</a:t>
            </a:r>
            <a:endParaRPr lang="ru-RU" sz="2200" dirty="0"/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Боковые стороны трапеции параллельны плоскости </a:t>
            </a:r>
            <a:r>
              <a:rPr lang="ru-RU" sz="2200" dirty="0">
                <a:latin typeface="Times New Roman"/>
                <a:ea typeface="Times New Roman"/>
                <a:cs typeface="Times New Roman"/>
                <a:sym typeface="Symbol"/>
              </a:rPr>
              <a:t></a:t>
            </a: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. Верно ли, что плоскость трапеции параллельна плоскости </a:t>
            </a:r>
            <a:r>
              <a:rPr lang="ru-RU" sz="2200" dirty="0">
                <a:latin typeface="Times New Roman"/>
                <a:ea typeface="Times New Roman"/>
                <a:cs typeface="Times New Roman"/>
                <a:sym typeface="Symbol"/>
              </a:rPr>
              <a:t></a:t>
            </a: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?</a:t>
            </a:r>
            <a:endParaRPr lang="ru-RU" sz="2200" dirty="0"/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Две стороны трапеции лежат в параллельных плоскостях. Могут ли эти стороны быть боковыми сторонами трапеции?</a:t>
            </a:r>
            <a:endParaRPr lang="ru-RU" sz="2200" dirty="0"/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Верно ли, что плоскости параллельны, если  прямая, лежащая в одной плоскости, параллельна другой  плоскости?</a:t>
            </a:r>
            <a:endParaRPr lang="ru-RU" sz="2200" dirty="0"/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Верно ли, что линия пересечения двух плоскостей параллельна одной из этих плоскостей?</a:t>
            </a:r>
            <a:endParaRPr lang="ru-RU" sz="2200" dirty="0"/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Верно ли, что любые четыре точки лежат в одной плоскости?</a:t>
            </a:r>
            <a:endParaRPr lang="ru-RU" sz="2200" dirty="0"/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Верно ли, что если две стороны треугольника параллельны плоскости </a:t>
            </a:r>
            <a:r>
              <a:rPr lang="ru-RU" sz="2200" dirty="0">
                <a:latin typeface="Times New Roman"/>
                <a:ea typeface="Times New Roman"/>
                <a:cs typeface="Times New Roman"/>
                <a:sym typeface="Symbol"/>
              </a:rPr>
              <a:t></a:t>
            </a: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, то и третья сторона параллельна плоскости </a:t>
            </a:r>
            <a:r>
              <a:rPr lang="ru-RU" sz="2200" dirty="0">
                <a:latin typeface="Times New Roman"/>
                <a:ea typeface="Times New Roman"/>
                <a:cs typeface="Times New Roman"/>
                <a:sym typeface="Symbol"/>
              </a:rPr>
              <a:t></a:t>
            </a: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?</a:t>
            </a:r>
            <a:endParaRPr lang="ru-RU" sz="2200" dirty="0"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769184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Отвечаем на вопросы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40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8828" y="1124744"/>
            <a:ext cx="8712967" cy="5238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Могут ли прямая и плоскость не иметь общих точек</a:t>
            </a:r>
            <a:r>
              <a:rPr lang="ru-RU" sz="2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?    </a:t>
            </a:r>
            <a:r>
              <a:rPr lang="ru-RU" sz="22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ДА</a:t>
            </a:r>
            <a:endParaRPr lang="ru-RU" sz="2200" b="1" dirty="0">
              <a:solidFill>
                <a:srgbClr val="FF0000"/>
              </a:solidFill>
            </a:endParaRPr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Верно ли, что если две прямые не пересекаются, то они параллельны</a:t>
            </a:r>
            <a:r>
              <a:rPr lang="ru-RU" sz="2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?   </a:t>
            </a:r>
            <a:r>
              <a:rPr lang="ru-RU" sz="22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НЕТ</a:t>
            </a:r>
            <a:endParaRPr lang="ru-RU" sz="2200" b="1" dirty="0">
              <a:solidFill>
                <a:srgbClr val="FF0000"/>
              </a:solidFill>
            </a:endParaRPr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Плоскости </a:t>
            </a:r>
            <a:r>
              <a:rPr lang="ru-RU" sz="2200" dirty="0">
                <a:latin typeface="Times New Roman"/>
                <a:ea typeface="Times New Roman"/>
                <a:cs typeface="Times New Roman"/>
                <a:sym typeface="Symbol"/>
              </a:rPr>
              <a:t></a:t>
            </a: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 и β параллельны, прямая </a:t>
            </a:r>
            <a:r>
              <a:rPr lang="en-US" sz="2200" dirty="0">
                <a:solidFill>
                  <a:srgbClr val="000000"/>
                </a:solidFill>
                <a:latin typeface="Times New Roman"/>
                <a:ea typeface="Times New Roman"/>
              </a:rPr>
              <a:t>m</a:t>
            </a: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 не лежит в плоскости </a:t>
            </a:r>
            <a:r>
              <a:rPr lang="ru-RU" sz="2200" dirty="0">
                <a:latin typeface="Times New Roman"/>
                <a:ea typeface="Times New Roman"/>
                <a:cs typeface="Times New Roman"/>
                <a:sym typeface="Symbol"/>
              </a:rPr>
              <a:t></a:t>
            </a: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. Верно ли, что прямая </a:t>
            </a:r>
            <a:r>
              <a:rPr lang="en-US" sz="2200" dirty="0">
                <a:solidFill>
                  <a:srgbClr val="000000"/>
                </a:solidFill>
                <a:latin typeface="Times New Roman"/>
                <a:ea typeface="Times New Roman"/>
              </a:rPr>
              <a:t>m </a:t>
            </a: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параллельна плоскости β</a:t>
            </a:r>
            <a:r>
              <a:rPr lang="ru-RU" sz="2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?   </a:t>
            </a:r>
            <a:r>
              <a:rPr lang="ru-RU" sz="22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ДА</a:t>
            </a:r>
            <a:endParaRPr lang="ru-RU" sz="2200" b="1" dirty="0">
              <a:solidFill>
                <a:srgbClr val="FF0000"/>
              </a:solidFill>
            </a:endParaRPr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Верно ли, что если прямая а параллельна одной из двух параллельных плоскостей, с другой плоскостью прямая а имеет одну общую точку</a:t>
            </a:r>
            <a:r>
              <a:rPr lang="ru-RU" sz="2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?   </a:t>
            </a:r>
            <a:r>
              <a:rPr lang="ru-RU" sz="22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НЕТ</a:t>
            </a:r>
            <a:endParaRPr lang="ru-RU" sz="2200" b="1" dirty="0">
              <a:solidFill>
                <a:srgbClr val="FF0000"/>
              </a:solidFill>
            </a:endParaRPr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Боковые стороны трапеции параллельны плоскости </a:t>
            </a:r>
            <a:r>
              <a:rPr lang="ru-RU" sz="2200" dirty="0">
                <a:latin typeface="Times New Roman"/>
                <a:ea typeface="Times New Roman"/>
                <a:cs typeface="Times New Roman"/>
                <a:sym typeface="Symbol"/>
              </a:rPr>
              <a:t></a:t>
            </a: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. Верно ли, что плоскость трапеции параллельна плоскости </a:t>
            </a:r>
            <a:r>
              <a:rPr lang="ru-RU" sz="2200" dirty="0">
                <a:latin typeface="Times New Roman"/>
                <a:ea typeface="Times New Roman"/>
                <a:cs typeface="Times New Roman"/>
                <a:sym typeface="Symbol"/>
              </a:rPr>
              <a:t></a:t>
            </a:r>
            <a:r>
              <a:rPr lang="ru-RU" sz="2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?   </a:t>
            </a:r>
            <a:r>
              <a:rPr lang="ru-RU" sz="22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ДА</a:t>
            </a:r>
            <a:endParaRPr lang="ru-RU" sz="2200" b="1" dirty="0">
              <a:solidFill>
                <a:srgbClr val="FF0000"/>
              </a:solidFill>
            </a:endParaRPr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Две стороны трапеции лежат в параллельных плоскостях. Могут ли эти стороны быть боковыми сторонами трапеции</a:t>
            </a:r>
            <a:r>
              <a:rPr lang="ru-RU" sz="2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?   </a:t>
            </a:r>
            <a:r>
              <a:rPr lang="ru-RU" sz="22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НЕТ</a:t>
            </a:r>
            <a:endParaRPr lang="ru-RU" sz="2200" b="1" dirty="0">
              <a:solidFill>
                <a:srgbClr val="FF0000"/>
              </a:solidFill>
            </a:endParaRPr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Верно ли, что плоскости параллельны, если  прямая, лежащая в одной плоскости, параллельна другой  плоскости</a:t>
            </a:r>
            <a:r>
              <a:rPr lang="ru-RU" sz="2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?   </a:t>
            </a:r>
            <a:r>
              <a:rPr lang="ru-RU" sz="22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НЕТ</a:t>
            </a:r>
            <a:endParaRPr lang="ru-RU" sz="2200" b="1" dirty="0">
              <a:solidFill>
                <a:srgbClr val="FF0000"/>
              </a:solidFill>
            </a:endParaRPr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Верно ли, что линия пересечения двух плоскостей параллельна одной из этих плоскостей</a:t>
            </a:r>
            <a:r>
              <a:rPr lang="ru-RU" sz="2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?   </a:t>
            </a:r>
            <a:r>
              <a:rPr lang="ru-RU" sz="22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НЕТ</a:t>
            </a:r>
            <a:endParaRPr lang="ru-RU" sz="2200" b="1" dirty="0">
              <a:solidFill>
                <a:srgbClr val="FF0000"/>
              </a:solidFill>
            </a:endParaRPr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Верно ли, что любые четыре точки лежат в одной плоскости</a:t>
            </a:r>
            <a:r>
              <a:rPr lang="ru-RU" sz="2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?   </a:t>
            </a:r>
            <a:r>
              <a:rPr lang="ru-RU" sz="22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НЕТ</a:t>
            </a:r>
            <a:endParaRPr lang="ru-RU" sz="2200" b="1" dirty="0">
              <a:solidFill>
                <a:srgbClr val="FF0000"/>
              </a:solidFill>
            </a:endParaRPr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Верно ли, что если две стороны треугольника параллельны плоскости </a:t>
            </a:r>
            <a:r>
              <a:rPr lang="ru-RU" sz="2200" dirty="0">
                <a:latin typeface="Times New Roman"/>
                <a:ea typeface="Times New Roman"/>
                <a:cs typeface="Times New Roman"/>
                <a:sym typeface="Symbol"/>
              </a:rPr>
              <a:t></a:t>
            </a: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, то и третья сторона параллельна плоскости </a:t>
            </a:r>
            <a:r>
              <a:rPr lang="ru-RU" sz="2200" dirty="0">
                <a:latin typeface="Times New Roman"/>
                <a:ea typeface="Times New Roman"/>
                <a:cs typeface="Times New Roman"/>
                <a:sym typeface="Symbol"/>
              </a:rPr>
              <a:t></a:t>
            </a:r>
            <a:r>
              <a:rPr lang="ru-RU" sz="2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?   </a:t>
            </a:r>
            <a:r>
              <a:rPr lang="ru-RU" sz="22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ДА</a:t>
            </a:r>
            <a:endParaRPr lang="ru-RU" sz="22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332656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Проверь свою работу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94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Решаем задачи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19872" y="4524494"/>
            <a:ext cx="518122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№ </a:t>
            </a:r>
            <a:r>
              <a:rPr lang="ru-RU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63</a:t>
            </a:r>
            <a:r>
              <a:rPr lang="en-US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 (</a:t>
            </a:r>
            <a:r>
              <a:rPr lang="ru-RU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а) – </a:t>
            </a:r>
            <a:r>
              <a:rPr lang="en-US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I </a:t>
            </a:r>
            <a:r>
              <a:rPr lang="ru-RU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вариант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83768" y="1836289"/>
            <a:ext cx="14734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№ </a:t>
            </a:r>
            <a:r>
              <a:rPr lang="ru-RU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64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43075" y="1047520"/>
            <a:ext cx="328448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№ </a:t>
            </a:r>
            <a:r>
              <a:rPr lang="ru-RU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65 (устно)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019312" y="2605730"/>
            <a:ext cx="175881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№ </a:t>
            </a:r>
            <a:r>
              <a:rPr lang="ru-RU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107</a:t>
            </a:r>
            <a:endParaRPr lang="ru-RU" dirty="0"/>
          </a:p>
        </p:txBody>
      </p:sp>
      <p:pic>
        <p:nvPicPr>
          <p:cNvPr id="2181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10810" y="2959996"/>
            <a:ext cx="1949021" cy="3128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953479" y="3747854"/>
            <a:ext cx="417800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Самостоятельно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451866" y="5347726"/>
            <a:ext cx="520206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№ </a:t>
            </a:r>
            <a:r>
              <a:rPr lang="ru-RU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63</a:t>
            </a:r>
            <a:r>
              <a:rPr lang="en-US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 (</a:t>
            </a:r>
            <a:r>
              <a:rPr lang="ru-RU" sz="44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б</a:t>
            </a:r>
            <a:r>
              <a:rPr lang="ru-RU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) – </a:t>
            </a:r>
            <a:r>
              <a:rPr lang="en-US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II </a:t>
            </a:r>
            <a:r>
              <a:rPr lang="ru-RU" sz="4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вариант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4963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181" y="3587342"/>
            <a:ext cx="8229600" cy="936104"/>
          </a:xfrm>
        </p:spPr>
        <p:txBody>
          <a:bodyPr/>
          <a:lstStyle/>
          <a:p>
            <a:r>
              <a:rPr lang="ru-RU" dirty="0" smtClean="0"/>
              <a:t>Подсчитаем свои баллы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31853" y="1196752"/>
            <a:ext cx="8352928" cy="2485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>
              <a:lnSpc>
                <a:spcPct val="115000"/>
              </a:lnSpc>
              <a:spcAft>
                <a:spcPts val="675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- Какие темы из раздела «Параллельность плоскостей в пространстве» использовались при решении задач?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457200">
              <a:lnSpc>
                <a:spcPct val="115000"/>
              </a:lnSpc>
              <a:spcAft>
                <a:spcPts val="675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- Какие основные понятия и теоремы применяли?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457200">
              <a:lnSpc>
                <a:spcPct val="115000"/>
              </a:lnSpc>
              <a:spcAft>
                <a:spcPts val="675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- Чему научились на уроке?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457200">
              <a:lnSpc>
                <a:spcPct val="115000"/>
              </a:lnSpc>
              <a:spcAft>
                <a:spcPts val="675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- Что нового узнали?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09600" y="319410"/>
            <a:ext cx="8229600" cy="8773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dirty="0" smtClean="0"/>
              <a:t>Подведём итог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4977211"/>
              </p:ext>
            </p:extLst>
          </p:nvPr>
        </p:nvGraphicFramePr>
        <p:xfrm>
          <a:off x="827583" y="4869160"/>
          <a:ext cx="7560840" cy="1574601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728193"/>
                <a:gridCol w="2016224"/>
                <a:gridCol w="2160240"/>
                <a:gridCol w="1656183"/>
              </a:tblGrid>
              <a:tr h="6472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Задание 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Тест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Задание 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Отвечаем на вопросы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Задание 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задачи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количество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баллов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3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429605" y="4323391"/>
            <a:ext cx="458959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Лист учёта знаний учащегося 10 класса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13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РЕФЛЕКСИЯ</a:t>
            </a:r>
            <a:endParaRPr lang="ru-RU" dirty="0"/>
          </a:p>
        </p:txBody>
      </p:sp>
      <p:pic>
        <p:nvPicPr>
          <p:cNvPr id="150531" name="Рисунок 6" descr="009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535028"/>
            <a:ext cx="2088232" cy="164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530" name="Рисунок 2" descr="big_smiles_27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611564"/>
            <a:ext cx="1558876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529" name="Рисунок 1" descr="big_smiles_13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708920"/>
            <a:ext cx="1584176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128242"/>
              </p:ext>
            </p:extLst>
          </p:nvPr>
        </p:nvGraphicFramePr>
        <p:xfrm>
          <a:off x="395536" y="1196752"/>
          <a:ext cx="8352928" cy="316835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952328"/>
                <a:gridCol w="2736304"/>
                <a:gridCol w="2664296"/>
              </a:tblGrid>
              <a:tr h="1080120">
                <a:tc>
                  <a:txBody>
                    <a:bodyPr/>
                    <a:lstStyle/>
                    <a:p>
                      <a:pPr indent="2159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Мне всё понятно</a:t>
                      </a:r>
                    </a:p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Вопросов нет.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Мне ничего  </a:t>
                      </a:r>
                      <a:endParaRPr lang="ru-RU" sz="28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не понятно.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 меня  есть вопросы.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8232"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775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848" y="404664"/>
            <a:ext cx="8229600" cy="1296144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Домашнее задание</a:t>
            </a:r>
            <a:endParaRPr lang="ru-RU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1772816"/>
            <a:ext cx="799288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4000" b="1" dirty="0" smtClean="0">
                <a:latin typeface="Times New Roman"/>
                <a:ea typeface="Calibri"/>
                <a:cs typeface="Times New Roman"/>
              </a:rPr>
              <a:t>п. </a:t>
            </a:r>
            <a:r>
              <a:rPr lang="ru-RU" sz="4000" b="1" dirty="0">
                <a:latin typeface="Times New Roman"/>
                <a:ea typeface="Calibri"/>
                <a:cs typeface="Times New Roman"/>
              </a:rPr>
              <a:t>10,11 </a:t>
            </a:r>
            <a:r>
              <a:rPr lang="ru-RU" sz="4000" b="1" dirty="0" smtClean="0">
                <a:latin typeface="Times New Roman"/>
                <a:ea typeface="Calibri"/>
                <a:cs typeface="Times New Roman"/>
              </a:rPr>
              <a:t>повторить  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4000" b="1" dirty="0" smtClean="0">
                <a:latin typeface="Times New Roman"/>
                <a:ea typeface="Calibri"/>
                <a:cs typeface="Times New Roman"/>
              </a:rPr>
              <a:t>домашняя </a:t>
            </a:r>
            <a:r>
              <a:rPr lang="ru-RU" sz="4000" b="1" dirty="0">
                <a:latin typeface="Times New Roman"/>
                <a:ea typeface="Calibri"/>
                <a:cs typeface="Times New Roman"/>
              </a:rPr>
              <a:t>контрольная </a:t>
            </a:r>
            <a:r>
              <a:rPr lang="ru-RU" sz="4000" b="1" dirty="0" smtClean="0">
                <a:latin typeface="Times New Roman"/>
                <a:ea typeface="Calibri"/>
                <a:cs typeface="Times New Roman"/>
              </a:rPr>
              <a:t>работа</a:t>
            </a:r>
            <a:endParaRPr lang="ru-RU" sz="4000" b="1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73416" y="3606988"/>
            <a:ext cx="1831032" cy="2935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255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cap="all" dirty="0"/>
              <a:t>Домашняя контрольная </a:t>
            </a:r>
            <a:r>
              <a:rPr lang="ru-RU" cap="all" dirty="0" smtClean="0"/>
              <a:t>работа</a:t>
            </a:r>
            <a:endParaRPr lang="ru-RU" dirty="0"/>
          </a:p>
        </p:txBody>
      </p:sp>
      <p:pic>
        <p:nvPicPr>
          <p:cNvPr id="145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73350"/>
            <a:ext cx="7632848" cy="5485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260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cap="all" dirty="0"/>
              <a:t>Домашняя контрольная </a:t>
            </a:r>
            <a:r>
              <a:rPr lang="ru-RU" cap="all" dirty="0" smtClean="0"/>
              <a:t>работа</a:t>
            </a:r>
            <a:endParaRPr lang="ru-RU" dirty="0"/>
          </a:p>
        </p:txBody>
      </p:sp>
      <p:pic>
        <p:nvPicPr>
          <p:cNvPr id="14643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08720"/>
            <a:ext cx="7485331" cy="5551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320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cap="all" dirty="0"/>
              <a:t>Домашняя контрольная </a:t>
            </a:r>
            <a:r>
              <a:rPr lang="ru-RU" cap="all" dirty="0" smtClean="0"/>
              <a:t>работа</a:t>
            </a:r>
            <a:endParaRPr lang="ru-RU" dirty="0"/>
          </a:p>
        </p:txBody>
      </p:sp>
      <p:pic>
        <p:nvPicPr>
          <p:cNvPr id="147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19163"/>
            <a:ext cx="7269518" cy="5678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444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cap="all" dirty="0"/>
              <a:t>Домашняя контрольная </a:t>
            </a:r>
            <a:r>
              <a:rPr lang="ru-RU" cap="all" dirty="0" smtClean="0"/>
              <a:t>работа</a:t>
            </a:r>
            <a:endParaRPr lang="ru-RU" dirty="0"/>
          </a:p>
        </p:txBody>
      </p:sp>
      <p:pic>
        <p:nvPicPr>
          <p:cNvPr id="148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86" y="980728"/>
            <a:ext cx="7396306" cy="5601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983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Autofit/>
          </a:bodyPr>
          <a:lstStyle/>
          <a:p>
            <a:r>
              <a:rPr lang="ru-RU" sz="7200" dirty="0" smtClean="0"/>
              <a:t>СПАСИБО за УРОК!</a:t>
            </a:r>
            <a:endParaRPr lang="ru-RU" sz="7200" dirty="0"/>
          </a:p>
        </p:txBody>
      </p:sp>
      <p:pic>
        <p:nvPicPr>
          <p:cNvPr id="2191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725144"/>
            <a:ext cx="197485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6910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шаблон математически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математический</Template>
  <TotalTime>5018</TotalTime>
  <Words>884</Words>
  <Application>Microsoft Office PowerPoint</Application>
  <PresentationFormat>Экран (4:3)</PresentationFormat>
  <Paragraphs>123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шаблон математический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Решаем задачи</vt:lpstr>
      <vt:lpstr>Подсчитаем свои баллы</vt:lpstr>
      <vt:lpstr>РЕФЛЕКСИЯ</vt:lpstr>
      <vt:lpstr>Домашнее задание</vt:lpstr>
      <vt:lpstr>Домашняя контрольная работа</vt:lpstr>
      <vt:lpstr>Домашняя контрольная работа</vt:lpstr>
      <vt:lpstr>Домашняя контрольная работа</vt:lpstr>
      <vt:lpstr>Домашняя контрольная работа</vt:lpstr>
      <vt:lpstr>СПАСИБО за УРОК!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Comp</dc:creator>
  <cp:lastModifiedBy>Наташа</cp:lastModifiedBy>
  <cp:revision>64</cp:revision>
  <dcterms:created xsi:type="dcterms:W3CDTF">2011-07-12T07:33:19Z</dcterms:created>
  <dcterms:modified xsi:type="dcterms:W3CDTF">2016-09-25T22:13:58Z</dcterms:modified>
</cp:coreProperties>
</file>